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102" d="100"/>
          <a:sy n="102" d="100"/>
        </p:scale>
        <p:origin x="1162" y="9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4763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S KAVYA PRIYA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au511321104043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010615" y="3956068"/>
            <a:ext cx="2778295"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DCD13BB-E59D-3357-16E8-0ECADC2D1F51}"/>
              </a:ext>
            </a:extLst>
          </p:cNvPr>
          <p:cNvSpPr txBox="1"/>
          <p:nvPr/>
        </p:nvSpPr>
        <p:spPr>
          <a:xfrm>
            <a:off x="307505" y="1221698"/>
            <a:ext cx="8176928" cy="2893100"/>
          </a:xfrm>
          <a:prstGeom prst="rect">
            <a:avLst/>
          </a:prstGeom>
          <a:noFill/>
        </p:spPr>
        <p:txBody>
          <a:bodyPr wrap="square" rtlCol="0">
            <a:spAutoFit/>
          </a:bodyPr>
          <a:lstStyle/>
          <a:p>
            <a:r>
              <a:rPr lang="en-US" b="0" i="0" dirty="0">
                <a:solidFill>
                  <a:schemeClr val="tx1"/>
                </a:solidFill>
                <a:effectLst/>
                <a:highlight>
                  <a:srgbClr val="FFFFFF"/>
                </a:highlight>
                <a:latin typeface="Söhne"/>
              </a:rPr>
              <a:t>The Bus Reservation System is meticulously designed through systematic modeling techniques, including UML diagrams for visualizing system components and database design through entity-relationship diagrams (ERDs). These models guide the development process, ensuring clarity in system requirements and efficient data management. The software development phase employs agile methodologies and modern programming languages like Python or Java, facilitated by frameworks such as Django or Spring Boot.</a:t>
            </a:r>
          </a:p>
          <a:p>
            <a:endParaRPr lang="en-US" dirty="0"/>
          </a:p>
          <a:p>
            <a:r>
              <a:rPr lang="en-US" dirty="0">
                <a:latin typeface="Söhne"/>
              </a:rPr>
              <a:t>Following development, rigorous user testing, including user acceptance testing (UAT) and usability testing, validates system functionality and user experience. Performance evaluations ascertain the system's responsiveness, scalability, and reliability under various loads, optimizing performance for peak usage. Upon deployment, evaluation metrics such as user satisfaction, booking efficiency, and revenue generation are monitored closely. Continuous improvement cycles based on user feedback and technological advancements drive iterative updates and enhancements, ensuring the Bus Reservation System remains adaptable and competitive in the evolving landscape of transportation services.</a:t>
            </a:r>
            <a:endParaRPr lang="en-IN" dirty="0">
              <a:latin typeface="Söhne"/>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4EF064AC-DADF-7CD3-3B45-9944A3EB0A16}"/>
              </a:ext>
            </a:extLst>
          </p:cNvPr>
          <p:cNvPicPr>
            <a:picLocks noChangeAspect="1"/>
          </p:cNvPicPr>
          <p:nvPr/>
        </p:nvPicPr>
        <p:blipFill>
          <a:blip r:embed="rId2"/>
          <a:stretch>
            <a:fillRect/>
          </a:stretch>
        </p:blipFill>
        <p:spPr>
          <a:xfrm>
            <a:off x="1236688" y="1281659"/>
            <a:ext cx="6670622" cy="355267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a:extLst>
              <a:ext uri="{FF2B5EF4-FFF2-40B4-BE49-F238E27FC236}">
                <a16:creationId xmlns:a16="http://schemas.microsoft.com/office/drawing/2014/main" id="{1EF4F643-13BB-0446-0208-F5F5A08928DF}"/>
              </a:ext>
            </a:extLst>
          </p:cNvPr>
          <p:cNvPicPr>
            <a:picLocks noChangeAspect="1"/>
          </p:cNvPicPr>
          <p:nvPr/>
        </p:nvPicPr>
        <p:blipFill>
          <a:blip r:embed="rId2"/>
          <a:stretch>
            <a:fillRect/>
          </a:stretch>
        </p:blipFill>
        <p:spPr>
          <a:xfrm>
            <a:off x="1176503" y="1128946"/>
            <a:ext cx="6790544" cy="381968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5CE01334-5095-588D-3022-EBEA853DB5BB}"/>
              </a:ext>
            </a:extLst>
          </p:cNvPr>
          <p:cNvPicPr>
            <a:picLocks noChangeAspect="1"/>
          </p:cNvPicPr>
          <p:nvPr/>
        </p:nvPicPr>
        <p:blipFill>
          <a:blip r:embed="rId2"/>
          <a:stretch>
            <a:fillRect/>
          </a:stretch>
        </p:blipFill>
        <p:spPr>
          <a:xfrm>
            <a:off x="304205" y="1475483"/>
            <a:ext cx="8535140" cy="315190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7" name="Picture 6">
            <a:extLst>
              <a:ext uri="{FF2B5EF4-FFF2-40B4-BE49-F238E27FC236}">
                <a16:creationId xmlns:a16="http://schemas.microsoft.com/office/drawing/2014/main" id="{0B89756C-3D3D-1E37-FA99-3F4C7A2049DE}"/>
              </a:ext>
            </a:extLst>
          </p:cNvPr>
          <p:cNvPicPr>
            <a:picLocks noChangeAspect="1"/>
          </p:cNvPicPr>
          <p:nvPr/>
        </p:nvPicPr>
        <p:blipFill>
          <a:blip r:embed="rId2"/>
          <a:stretch>
            <a:fillRect/>
          </a:stretch>
        </p:blipFill>
        <p:spPr>
          <a:xfrm>
            <a:off x="1395847" y="1267649"/>
            <a:ext cx="6351856" cy="355168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6" name="Picture 5">
            <a:extLst>
              <a:ext uri="{FF2B5EF4-FFF2-40B4-BE49-F238E27FC236}">
                <a16:creationId xmlns:a16="http://schemas.microsoft.com/office/drawing/2014/main" id="{265C1CBC-C850-47D1-5D07-76F022F418EE}"/>
              </a:ext>
            </a:extLst>
          </p:cNvPr>
          <p:cNvPicPr>
            <a:picLocks noChangeAspect="1"/>
          </p:cNvPicPr>
          <p:nvPr/>
        </p:nvPicPr>
        <p:blipFill>
          <a:blip r:embed="rId2"/>
          <a:stretch>
            <a:fillRect/>
          </a:stretch>
        </p:blipFill>
        <p:spPr>
          <a:xfrm>
            <a:off x="1360671" y="1172557"/>
            <a:ext cx="6602540" cy="371278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8C5D4C6A-A38D-5D05-F01D-CE3A61F12061}"/>
              </a:ext>
            </a:extLst>
          </p:cNvPr>
          <p:cNvSpPr txBox="1"/>
          <p:nvPr/>
        </p:nvSpPr>
        <p:spPr>
          <a:xfrm>
            <a:off x="414724" y="1267649"/>
            <a:ext cx="6481261" cy="2246769"/>
          </a:xfrm>
          <a:prstGeom prst="rect">
            <a:avLst/>
          </a:prstGeom>
          <a:noFill/>
        </p:spPr>
        <p:txBody>
          <a:bodyPr wrap="none" rtlCol="0">
            <a:spAutoFit/>
          </a:bodyPr>
          <a:lstStyle/>
          <a:p>
            <a:r>
              <a:rPr lang="en-US" b="1" dirty="0"/>
              <a:t>FUTURE ENHANCEMENTS OF A BUS RESERVATION SYSTEM PROJECT:</a:t>
            </a:r>
          </a:p>
          <a:p>
            <a:pPr lvl="7"/>
            <a:endParaRPr lang="en-US" b="1" dirty="0"/>
          </a:p>
          <a:p>
            <a:pPr marL="285750" lvl="7" indent="-285750">
              <a:buFont typeface="Arial" panose="020B0604020202020204" pitchFamily="34" charset="0"/>
              <a:buChar char="•"/>
            </a:pPr>
            <a:r>
              <a:rPr lang="en-US" dirty="0"/>
              <a:t>Mobile App Development</a:t>
            </a:r>
          </a:p>
          <a:p>
            <a:pPr marL="285750" lvl="7" indent="-285750">
              <a:buFont typeface="Arial" panose="020B0604020202020204" pitchFamily="34" charset="0"/>
              <a:buChar char="•"/>
            </a:pPr>
            <a:r>
              <a:rPr lang="en-US" dirty="0"/>
              <a:t>Integration with GPS Tracking</a:t>
            </a:r>
          </a:p>
          <a:p>
            <a:pPr marL="285750" lvl="7" indent="-285750">
              <a:buFont typeface="Arial" panose="020B0604020202020204" pitchFamily="34" charset="0"/>
              <a:buChar char="•"/>
            </a:pPr>
            <a:r>
              <a:rPr lang="en-US" dirty="0"/>
              <a:t>Dynamic Pricing</a:t>
            </a:r>
          </a:p>
          <a:p>
            <a:pPr marL="285750" lvl="7" indent="-285750">
              <a:buFont typeface="Arial" panose="020B0604020202020204" pitchFamily="34" charset="0"/>
              <a:buChar char="•"/>
            </a:pPr>
            <a:r>
              <a:rPr lang="en-US" dirty="0"/>
              <a:t>Feedback and Rating System</a:t>
            </a:r>
          </a:p>
          <a:p>
            <a:pPr marL="285750" lvl="7" indent="-285750">
              <a:buFont typeface="Arial" panose="020B0604020202020204" pitchFamily="34" charset="0"/>
              <a:buChar char="•"/>
            </a:pPr>
            <a:r>
              <a:rPr lang="en-US" dirty="0"/>
              <a:t>Integration with Other Transportation Modes</a:t>
            </a:r>
          </a:p>
          <a:p>
            <a:pPr marL="285750" lvl="7" indent="-285750">
              <a:buFont typeface="Arial" panose="020B0604020202020204" pitchFamily="34" charset="0"/>
              <a:buChar char="•"/>
            </a:pPr>
            <a:r>
              <a:rPr lang="en-US" dirty="0"/>
              <a:t>Language Localization</a:t>
            </a:r>
          </a:p>
          <a:p>
            <a:pPr marL="285750" lvl="7" indent="-285750">
              <a:buFont typeface="Arial" panose="020B0604020202020204" pitchFamily="34" charset="0"/>
              <a:buChar char="•"/>
            </a:pPr>
            <a:r>
              <a:rPr lang="en-US" dirty="0"/>
              <a:t>Enhanced Security Features</a:t>
            </a:r>
          </a:p>
          <a:p>
            <a:pPr marL="285750" lvl="7" indent="-285750">
              <a:buFont typeface="Arial" panose="020B0604020202020204" pitchFamily="34" charset="0"/>
              <a:buChar char="•"/>
            </a:pPr>
            <a:r>
              <a:rPr lang="en-US" dirty="0"/>
              <a:t>Predictive Analytics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A1DA2E50-D752-7D31-90EF-D676F8E894C9}"/>
              </a:ext>
            </a:extLst>
          </p:cNvPr>
          <p:cNvSpPr txBox="1"/>
          <p:nvPr/>
        </p:nvSpPr>
        <p:spPr>
          <a:xfrm>
            <a:off x="492236" y="1296649"/>
            <a:ext cx="7992197" cy="2800767"/>
          </a:xfrm>
          <a:prstGeom prst="rect">
            <a:avLst/>
          </a:prstGeom>
          <a:noFill/>
        </p:spPr>
        <p:txBody>
          <a:bodyPr wrap="square" rtlCol="0">
            <a:spAutoFit/>
          </a:bodyPr>
          <a:lstStyle/>
          <a:p>
            <a:r>
              <a:rPr lang="en-US" sz="1600" dirty="0"/>
              <a:t>The development of the bus reservation system has been successfully completed, providing a user-friendly platform for booking bus tickets efficiently. Through this project, we have achieved the goals of streamlining the ticketing process, enhancing customer satisfaction, and improving overall operational efficiency for bus companies. The system's features, including real-time availability updates, secure payment processing, and user-friendly interface, have been thoroughly tested and implemented to ensure a seamless booking experience. Moving forward, ongoing maintenance and updates will be essential to keep the system robust and adaptable to future needs. Overall, the bus reservation system project has been a significant step towards modernizing bus ticketing services, benefiting both passengers and service providers alike.</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304675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AE32D9C2-6CEE-C3F9-E31F-4C83C45234B4}"/>
              </a:ext>
            </a:extLst>
          </p:cNvPr>
          <p:cNvSpPr txBox="1"/>
          <p:nvPr/>
        </p:nvSpPr>
        <p:spPr>
          <a:xfrm>
            <a:off x="212808" y="1189464"/>
            <a:ext cx="8611524" cy="3323987"/>
          </a:xfrm>
          <a:prstGeom prst="rect">
            <a:avLst/>
          </a:prstGeom>
          <a:noFill/>
        </p:spPr>
        <p:txBody>
          <a:bodyPr wrap="square" rtlCol="0">
            <a:spAutoFit/>
          </a:bodyPr>
          <a:lstStyle/>
          <a:p>
            <a:r>
              <a:rPr lang="en-US" b="0" i="0" dirty="0">
                <a:solidFill>
                  <a:schemeClr val="tx1"/>
                </a:solidFill>
                <a:effectLst/>
                <a:highlight>
                  <a:srgbClr val="FFFFFF"/>
                </a:highlight>
                <a:latin typeface="Söhne"/>
              </a:rPr>
              <a:t>The Bus Reservation System is a comprehensive software solution designed to streamline the process of booking and managing bus tickets for passengers and operators. In an increasingly digitized world, this system provides an efficient and user-friendly platform for passengers to book their bus tickets online, as well as for bus operators to manage their fleet and schedules seamlessly.</a:t>
            </a:r>
          </a:p>
          <a:p>
            <a:endParaRPr lang="en-US" b="0" i="0" dirty="0">
              <a:solidFill>
                <a:schemeClr val="tx1"/>
              </a:solidFill>
              <a:effectLst/>
              <a:highlight>
                <a:srgbClr val="FFFFFF"/>
              </a:highlight>
              <a:latin typeface="Söhne"/>
            </a:endParaRPr>
          </a:p>
          <a:p>
            <a:r>
              <a:rPr lang="en-US" b="0" i="0" dirty="0">
                <a:solidFill>
                  <a:schemeClr val="tx1"/>
                </a:solidFill>
                <a:effectLst/>
                <a:highlight>
                  <a:srgbClr val="FFFFFF"/>
                </a:highlight>
                <a:latin typeface="Söhne"/>
              </a:rPr>
              <a:t>The system offers a range of features tailored to meet the needs of both passengers and operators. For passengers, it provides an intuitive interface where they can search for available buses, view schedules, select seats, make payments securely, and receive e-tickets instantly. Additionally, passengers can manage their bookings, make cancellations, and view their booking history conveniently through the system.</a:t>
            </a:r>
          </a:p>
          <a:p>
            <a:endParaRPr lang="en-US" b="0" i="0" dirty="0">
              <a:solidFill>
                <a:schemeClr val="tx1"/>
              </a:solidFill>
              <a:effectLst/>
              <a:highlight>
                <a:srgbClr val="FFFFFF"/>
              </a:highlight>
              <a:latin typeface="Söhne"/>
            </a:endParaRPr>
          </a:p>
          <a:p>
            <a:r>
              <a:rPr lang="en-US" b="0" i="0" dirty="0">
                <a:solidFill>
                  <a:schemeClr val="tx1"/>
                </a:solidFill>
                <a:effectLst/>
                <a:highlight>
                  <a:srgbClr val="FFFFFF"/>
                </a:highlight>
                <a:latin typeface="Söhne"/>
              </a:rPr>
              <a:t>The Bus Reservation System aims to enhance the overall travel experience for passengers while improving efficiency and profitability for bus operators. By leveraging technology, automation, and data analytics, it brings convenience, reliability, and transparency to the bus ticketing process, ultimately contributing to the advancement of the transportation industry.</a:t>
            </a:r>
          </a:p>
          <a:p>
            <a:endParaRPr lang="en-IN" dirty="0">
              <a:solidFill>
                <a:schemeClr val="tx1"/>
              </a:solidFill>
              <a:highlight>
                <a:srgbClr val="FFFFFF"/>
              </a:highlight>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9F2A5C9-2537-2E2D-1129-567FF142345C}"/>
              </a:ext>
            </a:extLst>
          </p:cNvPr>
          <p:cNvSpPr txBox="1"/>
          <p:nvPr/>
        </p:nvSpPr>
        <p:spPr>
          <a:xfrm>
            <a:off x="251079" y="1192655"/>
            <a:ext cx="8495682" cy="2769989"/>
          </a:xfrm>
          <a:prstGeom prst="rect">
            <a:avLst/>
          </a:prstGeom>
          <a:noFill/>
        </p:spPr>
        <p:txBody>
          <a:bodyPr wrap="square" rtlCol="0">
            <a:spAutoFit/>
          </a:bodyPr>
          <a:lstStyle/>
          <a:p>
            <a:pPr algn="l">
              <a:buFont typeface="Arial" panose="020B0604020202020204" pitchFamily="34" charset="0"/>
              <a:buChar char="•"/>
            </a:pPr>
            <a:r>
              <a:rPr lang="en-US" sz="1600" b="1" i="0" dirty="0">
                <a:solidFill>
                  <a:schemeClr val="tx1"/>
                </a:solidFill>
                <a:effectLst/>
                <a:highlight>
                  <a:srgbClr val="FFFFFF"/>
                </a:highlight>
                <a:latin typeface="Söhne"/>
              </a:rPr>
              <a:t>Issue</a:t>
            </a:r>
            <a:r>
              <a:rPr lang="en-US" sz="1600" b="0" i="0" dirty="0">
                <a:solidFill>
                  <a:schemeClr val="tx1"/>
                </a:solidFill>
                <a:effectLst/>
                <a:highlight>
                  <a:srgbClr val="FFFFFF"/>
                </a:highlight>
                <a:latin typeface="Söhne"/>
              </a:rPr>
              <a:t>: The current bus ticket booking process is cumbersome and inefficient, leading to dissatisfaction among passengers and operational challenges for bus operators.</a:t>
            </a:r>
          </a:p>
          <a:p>
            <a:pPr algn="l">
              <a:buFont typeface="Arial" panose="020B0604020202020204" pitchFamily="34" charset="0"/>
              <a:buChar char="•"/>
            </a:pPr>
            <a:r>
              <a:rPr lang="en-US" sz="1600" b="1" i="0" dirty="0">
                <a:solidFill>
                  <a:schemeClr val="tx1"/>
                </a:solidFill>
                <a:effectLst/>
                <a:highlight>
                  <a:srgbClr val="FFFFFF"/>
                </a:highlight>
                <a:latin typeface="Söhne"/>
              </a:rPr>
              <a:t>Challenges</a:t>
            </a:r>
            <a:r>
              <a:rPr lang="en-US" sz="1600" b="0" i="0" dirty="0">
                <a:solidFill>
                  <a:schemeClr val="tx1"/>
                </a:solidFill>
                <a:effectLst/>
                <a:highlight>
                  <a:srgbClr val="FFFFFF"/>
                </a:highlight>
                <a:latin typeface="Söhne"/>
              </a:rPr>
              <a:t>:</a:t>
            </a:r>
          </a:p>
          <a:p>
            <a:pPr marL="742950" lvl="1" indent="-285750" algn="l">
              <a:buFont typeface="Arial" panose="020B0604020202020204" pitchFamily="34" charset="0"/>
              <a:buChar char="•"/>
            </a:pPr>
            <a:r>
              <a:rPr lang="en-US" sz="1600" b="0" i="0" dirty="0">
                <a:solidFill>
                  <a:schemeClr val="tx1"/>
                </a:solidFill>
                <a:effectLst/>
                <a:highlight>
                  <a:srgbClr val="FFFFFF"/>
                </a:highlight>
                <a:latin typeface="Söhne"/>
              </a:rPr>
              <a:t>Inconvenient booking process: Long queues and reliance on third-party agents.</a:t>
            </a:r>
          </a:p>
          <a:p>
            <a:pPr marL="742950" lvl="1" indent="-285750" algn="l">
              <a:buFont typeface="Arial" panose="020B0604020202020204" pitchFamily="34" charset="0"/>
              <a:buChar char="•"/>
            </a:pPr>
            <a:r>
              <a:rPr lang="en-US" sz="1600" b="0" i="0" dirty="0">
                <a:solidFill>
                  <a:schemeClr val="tx1"/>
                </a:solidFill>
                <a:effectLst/>
                <a:highlight>
                  <a:srgbClr val="FFFFFF"/>
                </a:highlight>
                <a:latin typeface="Söhne"/>
              </a:rPr>
              <a:t>Limited information accessibility: Lack of real-time information on schedules, routes, and seat availability.</a:t>
            </a:r>
          </a:p>
          <a:p>
            <a:pPr marL="742950" lvl="1" indent="-285750" algn="l">
              <a:buFont typeface="Arial" panose="020B0604020202020204" pitchFamily="34" charset="0"/>
              <a:buChar char="•"/>
            </a:pPr>
            <a:r>
              <a:rPr lang="en-US" sz="1600" b="0" i="0" dirty="0">
                <a:solidFill>
                  <a:schemeClr val="tx1"/>
                </a:solidFill>
                <a:effectLst/>
                <a:highlight>
                  <a:srgbClr val="FFFFFF"/>
                </a:highlight>
                <a:latin typeface="Söhne"/>
              </a:rPr>
              <a:t>Booking management complexity: Difficulty in managing bookings, changes, and cancellations.</a:t>
            </a:r>
          </a:p>
          <a:p>
            <a:pPr marL="742950" lvl="1" indent="-285750" algn="l">
              <a:buFont typeface="Arial" panose="020B0604020202020204" pitchFamily="34" charset="0"/>
              <a:buChar char="•"/>
            </a:pPr>
            <a:r>
              <a:rPr lang="en-US" sz="1600" b="0" i="0" dirty="0">
                <a:solidFill>
                  <a:schemeClr val="tx1"/>
                </a:solidFill>
                <a:effectLst/>
                <a:highlight>
                  <a:srgbClr val="FFFFFF"/>
                </a:highlight>
                <a:latin typeface="Söhne"/>
              </a:rPr>
              <a:t>Operational inefficiencies: Manual processes leading to resource wastage and revenue loss for bus operators.</a:t>
            </a:r>
          </a:p>
          <a:p>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B658E9B-0C3F-CBBF-EFB3-C4F42C166FF4}"/>
              </a:ext>
            </a:extLst>
          </p:cNvPr>
          <p:cNvSpPr txBox="1"/>
          <p:nvPr/>
        </p:nvSpPr>
        <p:spPr>
          <a:xfrm>
            <a:off x="266274" y="1161738"/>
            <a:ext cx="8450506" cy="2769989"/>
          </a:xfrm>
          <a:prstGeom prst="rect">
            <a:avLst/>
          </a:prstGeom>
          <a:noFill/>
        </p:spPr>
        <p:txBody>
          <a:bodyPr wrap="square" rtlCol="0">
            <a:spAutoFit/>
          </a:bodyPr>
          <a:lstStyle/>
          <a:p>
            <a:pPr algn="l">
              <a:buFont typeface="Arial" panose="020B0604020202020204" pitchFamily="34" charset="0"/>
              <a:buChar char="•"/>
            </a:pPr>
            <a:r>
              <a:rPr lang="en-US" sz="1600" b="1" i="0" dirty="0">
                <a:solidFill>
                  <a:schemeClr val="tx1"/>
                </a:solidFill>
                <a:effectLst/>
                <a:highlight>
                  <a:srgbClr val="FFFFFF"/>
                </a:highlight>
                <a:latin typeface="Söhne"/>
              </a:rPr>
              <a:t>Need for Solution</a:t>
            </a:r>
            <a:r>
              <a:rPr lang="en-US" sz="1600" b="0" i="0" dirty="0">
                <a:solidFill>
                  <a:schemeClr val="tx1"/>
                </a:solidFill>
                <a:effectLst/>
                <a:highlight>
                  <a:srgbClr val="FFFFFF"/>
                </a:highlight>
                <a:latin typeface="Söhne"/>
              </a:rPr>
              <a:t>: A modernized Bus Reservation System is essential to streamline booking processes, enhance user experience, and optimize bus operations.</a:t>
            </a:r>
          </a:p>
          <a:p>
            <a:pPr algn="l">
              <a:buFont typeface="Arial" panose="020B0604020202020204" pitchFamily="34" charset="0"/>
              <a:buChar char="•"/>
            </a:pPr>
            <a:r>
              <a:rPr lang="en-US" sz="1600" b="1" i="0" dirty="0">
                <a:solidFill>
                  <a:schemeClr val="tx1"/>
                </a:solidFill>
                <a:effectLst/>
                <a:highlight>
                  <a:srgbClr val="FFFFFF"/>
                </a:highlight>
                <a:latin typeface="Söhne"/>
              </a:rPr>
              <a:t>Solution Objectives</a:t>
            </a:r>
            <a:r>
              <a:rPr lang="en-US" sz="1600" b="0" i="0" dirty="0">
                <a:solidFill>
                  <a:schemeClr val="tx1"/>
                </a:solidFill>
                <a:effectLst/>
                <a:highlight>
                  <a:srgbClr val="FFFFFF"/>
                </a:highlight>
                <a:latin typeface="Söhne"/>
              </a:rPr>
              <a:t>:</a:t>
            </a:r>
          </a:p>
          <a:p>
            <a:pPr marL="742950" lvl="1" indent="-285750" algn="l">
              <a:buFont typeface="Arial" panose="020B0604020202020204" pitchFamily="34" charset="0"/>
              <a:buChar char="•"/>
            </a:pPr>
            <a:r>
              <a:rPr lang="en-US" sz="1600" b="0" i="0" dirty="0">
                <a:solidFill>
                  <a:schemeClr val="tx1"/>
                </a:solidFill>
                <a:effectLst/>
                <a:highlight>
                  <a:srgbClr val="FFFFFF"/>
                </a:highlight>
                <a:latin typeface="Söhne"/>
              </a:rPr>
              <a:t>Provide a user-friendly platform for convenient online booking.</a:t>
            </a:r>
          </a:p>
          <a:p>
            <a:pPr marL="742950" lvl="1" indent="-285750" algn="l">
              <a:buFont typeface="Arial" panose="020B0604020202020204" pitchFamily="34" charset="0"/>
              <a:buChar char="•"/>
            </a:pPr>
            <a:r>
              <a:rPr lang="en-US" sz="1600" b="0" i="0" dirty="0">
                <a:solidFill>
                  <a:schemeClr val="tx1"/>
                </a:solidFill>
                <a:effectLst/>
                <a:highlight>
                  <a:srgbClr val="FFFFFF"/>
                </a:highlight>
                <a:latin typeface="Söhne"/>
              </a:rPr>
              <a:t>Offer real-time updates on bus schedules, routes, and seat availability.</a:t>
            </a:r>
          </a:p>
          <a:p>
            <a:pPr marL="742950" lvl="1" indent="-285750" algn="l">
              <a:buFont typeface="Arial" panose="020B0604020202020204" pitchFamily="34" charset="0"/>
              <a:buChar char="•"/>
            </a:pPr>
            <a:r>
              <a:rPr lang="en-US" sz="1600" b="0" i="0" dirty="0">
                <a:solidFill>
                  <a:schemeClr val="tx1"/>
                </a:solidFill>
                <a:effectLst/>
                <a:highlight>
                  <a:srgbClr val="FFFFFF"/>
                </a:highlight>
                <a:latin typeface="Söhne"/>
              </a:rPr>
              <a:t>Simplify booking management with easy modification and cancellation options.</a:t>
            </a:r>
          </a:p>
          <a:p>
            <a:pPr marL="742950" lvl="1" indent="-285750" algn="l">
              <a:buFont typeface="Arial" panose="020B0604020202020204" pitchFamily="34" charset="0"/>
              <a:buChar char="•"/>
            </a:pPr>
            <a:r>
              <a:rPr lang="en-US" sz="1600" b="0" i="0" dirty="0">
                <a:solidFill>
                  <a:schemeClr val="tx1"/>
                </a:solidFill>
                <a:effectLst/>
                <a:highlight>
                  <a:srgbClr val="FFFFFF"/>
                </a:highlight>
                <a:latin typeface="Söhne"/>
              </a:rPr>
              <a:t>Improve operational efficiency for bus operators through automation and analytics.</a:t>
            </a:r>
          </a:p>
          <a:p>
            <a:pPr algn="l">
              <a:buFont typeface="Arial" panose="020B0604020202020204" pitchFamily="34" charset="0"/>
              <a:buChar char="•"/>
            </a:pPr>
            <a:r>
              <a:rPr lang="en-US" sz="1600" b="1" i="0" dirty="0">
                <a:solidFill>
                  <a:schemeClr val="tx1"/>
                </a:solidFill>
                <a:effectLst/>
                <a:highlight>
                  <a:srgbClr val="FFFFFF"/>
                </a:highlight>
                <a:latin typeface="Söhne"/>
              </a:rPr>
              <a:t>Expected Outcome</a:t>
            </a:r>
            <a:r>
              <a:rPr lang="en-US" sz="1600" b="0" i="0" dirty="0">
                <a:solidFill>
                  <a:schemeClr val="tx1"/>
                </a:solidFill>
                <a:effectLst/>
                <a:highlight>
                  <a:srgbClr val="FFFFFF"/>
                </a:highlight>
                <a:latin typeface="Söhne"/>
              </a:rPr>
              <a:t>: The Bus Reservation System aims to revolutionize the bus ticketing experience, making it more efficient, accessible, and user-centric for passengers while enhancing operational effectiveness for bus operators.</a:t>
            </a:r>
          </a:p>
          <a:p>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1A87215-0DB1-F464-0C77-466C29E34937}"/>
              </a:ext>
            </a:extLst>
          </p:cNvPr>
          <p:cNvSpPr txBox="1"/>
          <p:nvPr/>
        </p:nvSpPr>
        <p:spPr>
          <a:xfrm>
            <a:off x="307505" y="1136748"/>
            <a:ext cx="8424265" cy="2800767"/>
          </a:xfrm>
          <a:prstGeom prst="rect">
            <a:avLst/>
          </a:prstGeom>
          <a:noFill/>
        </p:spPr>
        <p:txBody>
          <a:bodyPr wrap="square" rtlCol="0">
            <a:spAutoFit/>
          </a:bodyPr>
          <a:lstStyle/>
          <a:p>
            <a:r>
              <a:rPr lang="en-US" sz="1600" b="0" i="0" dirty="0">
                <a:solidFill>
                  <a:schemeClr val="tx1"/>
                </a:solidFill>
                <a:effectLst/>
                <a:highlight>
                  <a:srgbClr val="FFFFFF"/>
                </a:highlight>
                <a:latin typeface="Söhne"/>
              </a:rPr>
              <a:t>The proposed solution for the Bus Reservation System aims to revolutionize the current inefficiencies prevalent in the bus ticketing process. By developing a modernized platform, the system intends to provide passengers with a seamless and user-friendly interface for booking bus tickets conveniently. Real-time information on bus schedules, routes, seat availability, and fares will be readily accessible to users, ensuring informed decision-making. Additionally, robust booking management tools will empower passengers to effortlessly manage their bookings, make changes, cancellations, and refunds as needed. For bus operators, the system will offer administrative tools for efficient ticket management, scheduling, and analytics, thereby enhancing operational efficiency and revenue generation. Ultimately, the Bus Reservation System seeks to improve user satisfaction, reduce manual errors, and optimize resource allocation, fostering a more efficient and user-centric bus ticketing experience for all stakeholders involved.</a:t>
            </a:r>
            <a:endParaRPr lang="en-IN" sz="1600" dirty="0">
              <a:solidFill>
                <a:schemeClr val="tx1"/>
              </a:solidFill>
              <a:highlight>
                <a:srgbClr val="FFFFFF"/>
              </a:highlight>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397239" y="1113754"/>
            <a:ext cx="8017933" cy="2839047"/>
          </a:xfrm>
          <a:prstGeom prst="rect">
            <a:avLst/>
          </a:prstGeom>
          <a:noFill/>
        </p:spPr>
        <p:txBody>
          <a:bodyPr wrap="square">
            <a:spAutoFit/>
          </a:bodyPr>
          <a:lstStyle/>
          <a:p>
            <a:pPr algn="l"/>
            <a:r>
              <a:rPr lang="en-US" sz="1600" b="1" i="0" dirty="0">
                <a:solidFill>
                  <a:schemeClr val="tx1"/>
                </a:solidFill>
                <a:effectLst/>
                <a:highlight>
                  <a:srgbClr val="FFFFFF"/>
                </a:highlight>
                <a:latin typeface="Söhne"/>
              </a:rPr>
              <a:t>Key Features</a:t>
            </a:r>
            <a:r>
              <a:rPr lang="en-US" sz="1600" b="0" i="0" dirty="0">
                <a:solidFill>
                  <a:schemeClr val="tx1"/>
                </a:solidFill>
                <a:effectLst/>
                <a:highlight>
                  <a:srgbClr val="FFFFFF"/>
                </a:highlight>
                <a:latin typeface="Söhne"/>
              </a:rPr>
              <a:t>:</a:t>
            </a:r>
          </a:p>
          <a:p>
            <a:pPr algn="l"/>
            <a:endParaRPr lang="en-US" sz="1600" b="0" i="0" dirty="0">
              <a:solidFill>
                <a:schemeClr val="tx1"/>
              </a:solidFill>
              <a:effectLst/>
              <a:highlight>
                <a:srgbClr val="FFFFFF"/>
              </a:highlight>
              <a:latin typeface="Söhne"/>
            </a:endParaRPr>
          </a:p>
          <a:p>
            <a:pPr marL="742950" lvl="1" indent="-285750" algn="l">
              <a:buFont typeface="Arial" panose="020B0604020202020204" pitchFamily="34" charset="0"/>
              <a:buChar char="•"/>
            </a:pPr>
            <a:r>
              <a:rPr lang="en-US" sz="1600" b="1" i="0" dirty="0">
                <a:solidFill>
                  <a:schemeClr val="tx1"/>
                </a:solidFill>
                <a:effectLst/>
                <a:highlight>
                  <a:srgbClr val="FFFFFF"/>
                </a:highlight>
                <a:latin typeface="Söhne"/>
              </a:rPr>
              <a:t>User-Friendly Interface</a:t>
            </a:r>
            <a:r>
              <a:rPr lang="en-US" sz="1600" b="0" i="0" dirty="0">
                <a:solidFill>
                  <a:schemeClr val="tx1"/>
                </a:solidFill>
                <a:effectLst/>
                <a:highlight>
                  <a:srgbClr val="FFFFFF"/>
                </a:highlight>
                <a:latin typeface="Söhne"/>
              </a:rPr>
              <a:t>: Provide an intuitive platform for passengers to search, select, and book bus tickets conveniently.</a:t>
            </a:r>
          </a:p>
          <a:p>
            <a:pPr marL="742950" lvl="1" indent="-285750" algn="l">
              <a:buFont typeface="Arial" panose="020B0604020202020204" pitchFamily="34" charset="0"/>
              <a:buChar char="•"/>
            </a:pPr>
            <a:r>
              <a:rPr lang="en-US" sz="1600" b="1" i="0" dirty="0">
                <a:solidFill>
                  <a:schemeClr val="tx1"/>
                </a:solidFill>
                <a:effectLst/>
                <a:highlight>
                  <a:srgbClr val="FFFFFF"/>
                </a:highlight>
                <a:latin typeface="Söhne"/>
              </a:rPr>
              <a:t>Real-Time Information</a:t>
            </a:r>
            <a:r>
              <a:rPr lang="en-US" sz="1600" b="0" i="0" dirty="0">
                <a:solidFill>
                  <a:schemeClr val="tx1"/>
                </a:solidFill>
                <a:effectLst/>
                <a:highlight>
                  <a:srgbClr val="FFFFFF"/>
                </a:highlight>
                <a:latin typeface="Söhne"/>
              </a:rPr>
              <a:t>: Offer up-to-date information on bus schedules, routes, seat availability, and fares to users.</a:t>
            </a:r>
          </a:p>
          <a:p>
            <a:pPr marL="742950" lvl="1" indent="-285750" algn="l">
              <a:buFont typeface="Arial" panose="020B0604020202020204" pitchFamily="34" charset="0"/>
              <a:buChar char="•"/>
            </a:pPr>
            <a:r>
              <a:rPr lang="en-US" sz="1600" b="1" i="0" dirty="0">
                <a:solidFill>
                  <a:schemeClr val="tx1"/>
                </a:solidFill>
                <a:effectLst/>
                <a:highlight>
                  <a:srgbClr val="FFFFFF"/>
                </a:highlight>
                <a:latin typeface="Söhne"/>
              </a:rPr>
              <a:t>Booking Management Tools</a:t>
            </a:r>
            <a:r>
              <a:rPr lang="en-US" sz="1600" b="0" i="0" dirty="0">
                <a:solidFill>
                  <a:schemeClr val="tx1"/>
                </a:solidFill>
                <a:effectLst/>
                <a:highlight>
                  <a:srgbClr val="FFFFFF"/>
                </a:highlight>
                <a:latin typeface="Söhne"/>
              </a:rPr>
              <a:t>: Enable passengers to easily manage bookings, make changes, cancellations, and refunds.</a:t>
            </a:r>
          </a:p>
          <a:p>
            <a:pPr marL="742950" lvl="1" indent="-285750" algn="l">
              <a:buFont typeface="Arial" panose="020B0604020202020204" pitchFamily="34" charset="0"/>
              <a:buChar char="•"/>
            </a:pPr>
            <a:r>
              <a:rPr lang="en-US" sz="1600" b="1" i="0" dirty="0">
                <a:solidFill>
                  <a:schemeClr val="tx1"/>
                </a:solidFill>
                <a:effectLst/>
                <a:highlight>
                  <a:srgbClr val="FFFFFF"/>
                </a:highlight>
                <a:latin typeface="Söhne"/>
              </a:rPr>
              <a:t>Operational Optimization</a:t>
            </a:r>
            <a:r>
              <a:rPr lang="en-US" sz="1600" b="0" i="0" dirty="0">
                <a:solidFill>
                  <a:schemeClr val="tx1"/>
                </a:solidFill>
                <a:effectLst/>
                <a:highlight>
                  <a:srgbClr val="FFFFFF"/>
                </a:highlight>
                <a:latin typeface="Söhne"/>
              </a:rPr>
              <a:t>: Provide bus operators with administrative tools for efficient ticket management, scheduling, and analytics.</a:t>
            </a: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3823932"/>
          </a:xfrm>
          <a:prstGeom prst="rect">
            <a:avLst/>
          </a:prstGeom>
          <a:noFill/>
        </p:spPr>
        <p:txBody>
          <a:bodyPr wrap="square">
            <a:spAutoFit/>
          </a:bodyPr>
          <a:lstStyle/>
          <a:p>
            <a:pPr algn="l"/>
            <a:r>
              <a:rPr lang="en-US" b="1" i="0" dirty="0">
                <a:solidFill>
                  <a:schemeClr val="tx1"/>
                </a:solidFill>
                <a:effectLst/>
                <a:highlight>
                  <a:srgbClr val="FFFFFF"/>
                </a:highlight>
                <a:latin typeface="Söhne"/>
              </a:rPr>
              <a:t>  Expected Benefits</a:t>
            </a:r>
            <a:r>
              <a:rPr lang="en-US" b="0" i="0" dirty="0">
                <a:solidFill>
                  <a:schemeClr val="tx1"/>
                </a:solidFill>
                <a:effectLst/>
                <a:highlight>
                  <a:srgbClr val="FFFFFF"/>
                </a:highlight>
                <a:latin typeface="Söhne"/>
              </a:rPr>
              <a:t>:</a:t>
            </a:r>
          </a:p>
          <a:p>
            <a:pPr algn="l"/>
            <a:endParaRPr lang="en-US" b="0" i="0" dirty="0">
              <a:solidFill>
                <a:schemeClr val="tx1"/>
              </a:solidFill>
              <a:effectLst/>
              <a:highlight>
                <a:srgbClr val="FFFFFF"/>
              </a:highlight>
              <a:latin typeface="Söhne"/>
            </a:endParaRPr>
          </a:p>
          <a:p>
            <a:pPr algn="l">
              <a:buFont typeface="Arial" panose="020B0604020202020204" pitchFamily="34" charset="0"/>
              <a:buChar char="•"/>
            </a:pPr>
            <a:r>
              <a:rPr lang="en-US" b="1" i="0" dirty="0">
                <a:solidFill>
                  <a:schemeClr val="tx1"/>
                </a:solidFill>
                <a:effectLst/>
                <a:highlight>
                  <a:srgbClr val="FFFFFF"/>
                </a:highlight>
                <a:latin typeface="Söhne"/>
              </a:rPr>
              <a:t>Enhanced User Experience</a:t>
            </a:r>
            <a:r>
              <a:rPr lang="en-US" b="0" i="0" dirty="0">
                <a:solidFill>
                  <a:schemeClr val="tx1"/>
                </a:solidFill>
                <a:effectLst/>
                <a:highlight>
                  <a:srgbClr val="FFFFFF"/>
                </a:highlight>
                <a:latin typeface="Söhne"/>
              </a:rPr>
              <a:t>: Passengers will benefit from a streamlined booking process, real-time information availability, and user-friendly interfaces, leading to greater satisfaction and convenience.</a:t>
            </a:r>
          </a:p>
          <a:p>
            <a:pPr algn="l">
              <a:buFont typeface="Arial" panose="020B0604020202020204" pitchFamily="34" charset="0"/>
              <a:buChar char="•"/>
            </a:pPr>
            <a:r>
              <a:rPr lang="en-US" b="1" i="0" dirty="0">
                <a:solidFill>
                  <a:schemeClr val="tx1"/>
                </a:solidFill>
                <a:effectLst/>
                <a:highlight>
                  <a:srgbClr val="FFFFFF"/>
                </a:highlight>
                <a:latin typeface="Söhne"/>
              </a:rPr>
              <a:t>Operational Efficiency</a:t>
            </a:r>
            <a:r>
              <a:rPr lang="en-US" b="0" i="0" dirty="0">
                <a:solidFill>
                  <a:schemeClr val="tx1"/>
                </a:solidFill>
                <a:effectLst/>
                <a:highlight>
                  <a:srgbClr val="FFFFFF"/>
                </a:highlight>
                <a:latin typeface="Söhne"/>
              </a:rPr>
              <a:t>: Bus operators will experience improved efficiency in ticket management, scheduling, and resource allocation, resulting in reduced overhead costs and increased profitability.</a:t>
            </a:r>
          </a:p>
          <a:p>
            <a:pPr algn="l">
              <a:buFont typeface="Arial" panose="020B0604020202020204" pitchFamily="34" charset="0"/>
              <a:buChar char="•"/>
            </a:pPr>
            <a:r>
              <a:rPr lang="en-US" b="1" i="0" dirty="0">
                <a:solidFill>
                  <a:schemeClr val="tx1"/>
                </a:solidFill>
                <a:effectLst/>
                <a:highlight>
                  <a:srgbClr val="FFFFFF"/>
                </a:highlight>
                <a:latin typeface="Söhne"/>
              </a:rPr>
              <a:t>Reduced Errors and Wastage</a:t>
            </a:r>
            <a:r>
              <a:rPr lang="en-US" b="0" i="0" dirty="0">
                <a:solidFill>
                  <a:schemeClr val="tx1"/>
                </a:solidFill>
                <a:effectLst/>
                <a:highlight>
                  <a:srgbClr val="FFFFFF"/>
                </a:highlight>
                <a:latin typeface="Söhne"/>
              </a:rPr>
              <a:t>: Automation of manual processes and data-driven decision-making will minimize errors and resource wastage, leading to a more reliable and sustainable operation.</a:t>
            </a:r>
          </a:p>
          <a:p>
            <a:pPr algn="l">
              <a:buFont typeface="Arial" panose="020B0604020202020204" pitchFamily="34" charset="0"/>
              <a:buChar char="•"/>
            </a:pPr>
            <a:r>
              <a:rPr lang="en-US" b="1" i="0" dirty="0">
                <a:solidFill>
                  <a:schemeClr val="tx1"/>
                </a:solidFill>
                <a:effectLst/>
                <a:highlight>
                  <a:srgbClr val="FFFFFF"/>
                </a:highlight>
                <a:latin typeface="Söhne"/>
              </a:rPr>
              <a:t>Increased Revenue</a:t>
            </a:r>
            <a:r>
              <a:rPr lang="en-US" b="0" i="0" dirty="0">
                <a:solidFill>
                  <a:schemeClr val="tx1"/>
                </a:solidFill>
                <a:effectLst/>
                <a:highlight>
                  <a:srgbClr val="FFFFFF"/>
                </a:highlight>
                <a:latin typeface="Söhne"/>
              </a:rPr>
              <a:t>: By optimizing seat utilization and offering dynamic pricing options, bus operators can maximize revenue generation and capitalize on demand fluctuations.</a:t>
            </a:r>
          </a:p>
          <a:p>
            <a:pPr algn="l">
              <a:buFont typeface="Arial" panose="020B0604020202020204" pitchFamily="34" charset="0"/>
              <a:buChar char="•"/>
            </a:pPr>
            <a:r>
              <a:rPr lang="en-US" b="1" i="0" dirty="0">
                <a:solidFill>
                  <a:schemeClr val="tx1"/>
                </a:solidFill>
                <a:effectLst/>
                <a:highlight>
                  <a:srgbClr val="FFFFFF"/>
                </a:highlight>
                <a:latin typeface="Söhne"/>
              </a:rPr>
              <a:t>Improved Transparency</a:t>
            </a:r>
            <a:r>
              <a:rPr lang="en-US" b="0" i="0" dirty="0">
                <a:solidFill>
                  <a:schemeClr val="tx1"/>
                </a:solidFill>
                <a:effectLst/>
                <a:highlight>
                  <a:srgbClr val="FFFFFF"/>
                </a:highlight>
                <a:latin typeface="Söhne"/>
              </a:rPr>
              <a:t>: The system will enhance transparency by providing clear information on schedules, fares, and availability, fostering trust and confidence among passengers.</a:t>
            </a:r>
          </a:p>
          <a:p>
            <a:pPr algn="l">
              <a:buFont typeface="Arial" panose="020B0604020202020204" pitchFamily="34" charset="0"/>
              <a:buChar char="•"/>
            </a:pPr>
            <a:r>
              <a:rPr lang="en-US" b="1" i="0" dirty="0">
                <a:solidFill>
                  <a:schemeClr val="tx1"/>
                </a:solidFill>
                <a:effectLst/>
                <a:highlight>
                  <a:srgbClr val="FFFFFF"/>
                </a:highlight>
                <a:latin typeface="Söhne"/>
              </a:rPr>
              <a:t>Adaptability and Scalability</a:t>
            </a:r>
            <a:r>
              <a:rPr lang="en-US" b="0" i="0" dirty="0">
                <a:solidFill>
                  <a:schemeClr val="tx1"/>
                </a:solidFill>
                <a:effectLst/>
                <a:highlight>
                  <a:srgbClr val="FFFFFF"/>
                </a:highlight>
                <a:latin typeface="Söhne"/>
              </a:rPr>
              <a:t>: With a scalable architecture and adaptable features, the system can accommodate growth and evolving user needs, ensuring long-term viability and relevance in the market.</a:t>
            </a:r>
          </a:p>
          <a:p>
            <a:pPr algn="l">
              <a:buFont typeface="Arial" panose="020B0604020202020204" pitchFamily="34" charset="0"/>
              <a:buChar char="•"/>
            </a:pPr>
            <a:r>
              <a:rPr lang="en-US" b="1" i="0" dirty="0">
                <a:solidFill>
                  <a:schemeClr val="tx1"/>
                </a:solidFill>
                <a:effectLst/>
                <a:highlight>
                  <a:srgbClr val="FFFFFF"/>
                </a:highlight>
                <a:latin typeface="Söhne"/>
              </a:rPr>
              <a:t>Environmental Impact</a:t>
            </a:r>
            <a:r>
              <a:rPr lang="en-US" b="0" i="0" dirty="0">
                <a:solidFill>
                  <a:schemeClr val="tx1"/>
                </a:solidFill>
                <a:effectLst/>
                <a:highlight>
                  <a:srgbClr val="FFFFFF"/>
                </a:highlight>
                <a:latin typeface="Söhne"/>
              </a:rPr>
              <a:t>: By encouraging online bookings and reducing paper-based processes, the system contributes to environmental sustainability by minimizing carbon footprint and waste production.</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143</TotalTime>
  <Words>1251</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kavya priya s</cp:lastModifiedBy>
  <cp:revision>9</cp:revision>
  <dcterms:modified xsi:type="dcterms:W3CDTF">2024-04-07T09:43:28Z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